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ileron Bold" pitchFamily="2" charset="77"/>
      <p:regular r:id="rId14"/>
      <p:bold r:id="rId15"/>
    </p:embeddedFont>
    <p:embeddedFont>
      <p:font typeface="Aileron Heavy" pitchFamily="2" charset="77"/>
      <p:regular r:id="rId16"/>
      <p:bold r:id="rId17"/>
    </p:embeddedFont>
    <p:embeddedFont>
      <p:font typeface="Akzidenz-Grotesk Heavy" panose="02000503050000020004" pitchFamily="2" charset="77"/>
      <p:regular r:id="rId18"/>
      <p:bold r:id="rId19"/>
    </p:embeddedFont>
    <p:embeddedFont>
      <p:font typeface="Montserrat" pitchFamily="2" charset="77"/>
      <p:regular r:id="rId20"/>
      <p:bold r:id="rId21"/>
      <p:italic r:id="rId22"/>
      <p:boldItalic r:id="rId23"/>
    </p:embeddedFont>
    <p:embeddedFont>
      <p:font typeface="Montserrat Bold" pitchFamily="2" charset="77"/>
      <p:regular r:id="rId24"/>
      <p:bold r:id="rId25"/>
    </p:embeddedFont>
    <p:embeddedFont>
      <p:font typeface="Montserrat Ultra-Bold" pitchFamily="2" charset="77"/>
      <p:regular r:id="rId26"/>
      <p:bold r:id="rId27"/>
    </p:embeddedFont>
    <p:embeddedFont>
      <p:font typeface="Montserrat Ultra-Bold Italics" pitchFamily="2" charset="77"/>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03" autoAdjust="0"/>
  </p:normalViewPr>
  <p:slideViewPr>
    <p:cSldViewPr>
      <p:cViewPr varScale="1">
        <p:scale>
          <a:sx n="68" d="100"/>
          <a:sy n="68" d="100"/>
        </p:scale>
        <p:origin x="904"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5076" r="-2520" b="-82746"/>
            </a:stretch>
          </a:blipFill>
        </p:spPr>
        <p:txBody>
          <a:bodyPr/>
          <a:lstStyle/>
          <a:p>
            <a:endParaRPr lang="en-BH"/>
          </a:p>
        </p:txBody>
      </p:sp>
      <p:sp>
        <p:nvSpPr>
          <p:cNvPr id="3" name="AutoShape 3"/>
          <p:cNvSpPr/>
          <p:nvPr/>
        </p:nvSpPr>
        <p:spPr>
          <a:xfrm rot="-7020778">
            <a:off x="-5049109" y="1074217"/>
            <a:ext cx="16230600" cy="10441156"/>
          </a:xfrm>
          <a:prstGeom prst="rect">
            <a:avLst/>
          </a:prstGeom>
          <a:solidFill>
            <a:srgbClr val="213559"/>
          </a:solidFill>
        </p:spPr>
        <p:txBody>
          <a:bodyPr/>
          <a:lstStyle/>
          <a:p>
            <a:endParaRPr lang="en-BH"/>
          </a:p>
        </p:txBody>
      </p:sp>
      <p:sp>
        <p:nvSpPr>
          <p:cNvPr id="4" name="AutoShape 4"/>
          <p:cNvSpPr/>
          <p:nvPr/>
        </p:nvSpPr>
        <p:spPr>
          <a:xfrm rot="-7020778">
            <a:off x="-7796126" y="-1498783"/>
            <a:ext cx="16230600" cy="10441156"/>
          </a:xfrm>
          <a:prstGeom prst="rect">
            <a:avLst/>
          </a:prstGeom>
          <a:solidFill>
            <a:srgbClr val="263F6B"/>
          </a:solidFill>
        </p:spPr>
        <p:txBody>
          <a:bodyPr/>
          <a:lstStyle/>
          <a:p>
            <a:endParaRPr lang="en-BH"/>
          </a:p>
        </p:txBody>
      </p:sp>
      <p:sp>
        <p:nvSpPr>
          <p:cNvPr id="5" name="TextBox 5"/>
          <p:cNvSpPr txBox="1"/>
          <p:nvPr/>
        </p:nvSpPr>
        <p:spPr>
          <a:xfrm>
            <a:off x="0" y="3600397"/>
            <a:ext cx="9144000" cy="4437251"/>
          </a:xfrm>
          <a:prstGeom prst="rect">
            <a:avLst/>
          </a:prstGeom>
        </p:spPr>
        <p:txBody>
          <a:bodyPr lIns="0" tIns="0" rIns="0" bIns="0" rtlCol="0" anchor="t">
            <a:spAutoFit/>
          </a:bodyPr>
          <a:lstStyle/>
          <a:p>
            <a:pPr algn="l">
              <a:lnSpc>
                <a:spcPts val="11380"/>
              </a:lnSpc>
            </a:pPr>
            <a:r>
              <a:rPr lang="en-US" sz="12787" b="1" i="1" spc="-754">
                <a:solidFill>
                  <a:srgbClr val="FFFFFF"/>
                </a:solidFill>
                <a:latin typeface="Montserrat Ultra-Bold Italics"/>
                <a:ea typeface="Montserrat Ultra-Bold Italics"/>
                <a:cs typeface="Montserrat Ultra-Bold Italics"/>
                <a:sym typeface="Montserrat Ultra-Bold Italics"/>
              </a:rPr>
              <a:t>GLASS DOOR-REVIEWS</a:t>
            </a:r>
          </a:p>
        </p:txBody>
      </p:sp>
      <p:sp>
        <p:nvSpPr>
          <p:cNvPr id="6" name="AutoShape 6"/>
          <p:cNvSpPr/>
          <p:nvPr/>
        </p:nvSpPr>
        <p:spPr>
          <a:xfrm>
            <a:off x="-909533" y="3226495"/>
            <a:ext cx="5244233" cy="0"/>
          </a:xfrm>
          <a:prstGeom prst="line">
            <a:avLst/>
          </a:prstGeom>
          <a:ln w="19050" cap="rnd">
            <a:solidFill>
              <a:srgbClr val="FFFFFF"/>
            </a:solidFill>
            <a:prstDash val="solid"/>
            <a:headEnd type="none" w="sm" len="sm"/>
            <a:tailEnd type="none" w="sm" len="sm"/>
          </a:ln>
        </p:spPr>
        <p:txBody>
          <a:bodyPr/>
          <a:lstStyle/>
          <a:p>
            <a:endParaRPr lang="en-BH"/>
          </a:p>
        </p:txBody>
      </p:sp>
      <p:sp>
        <p:nvSpPr>
          <p:cNvPr id="7" name="AutoShape 7"/>
          <p:cNvSpPr/>
          <p:nvPr/>
        </p:nvSpPr>
        <p:spPr>
          <a:xfrm>
            <a:off x="-2298994" y="9582841"/>
            <a:ext cx="9005773" cy="0"/>
          </a:xfrm>
          <a:prstGeom prst="line">
            <a:avLst/>
          </a:prstGeom>
          <a:ln w="19050" cap="rnd">
            <a:solidFill>
              <a:srgbClr val="FFFFFF"/>
            </a:solidFill>
            <a:prstDash val="solid"/>
            <a:headEnd type="none" w="sm" len="sm"/>
            <a:tailEnd type="none" w="sm" len="sm"/>
          </a:ln>
        </p:spPr>
        <p:txBody>
          <a:bodyPr/>
          <a:lstStyle/>
          <a:p>
            <a:endParaRPr lang="en-BH"/>
          </a:p>
        </p:txBody>
      </p:sp>
      <p:sp>
        <p:nvSpPr>
          <p:cNvPr id="8" name="AutoShape 8"/>
          <p:cNvSpPr/>
          <p:nvPr/>
        </p:nvSpPr>
        <p:spPr>
          <a:xfrm>
            <a:off x="-3254094" y="1573110"/>
            <a:ext cx="5720180" cy="0"/>
          </a:xfrm>
          <a:prstGeom prst="line">
            <a:avLst/>
          </a:prstGeom>
          <a:ln w="19050" cap="rnd">
            <a:solidFill>
              <a:srgbClr val="FFFFFF"/>
            </a:solidFill>
            <a:prstDash val="solid"/>
            <a:headEnd type="none" w="sm" len="sm"/>
            <a:tailEnd type="none" w="sm" len="sm"/>
          </a:ln>
        </p:spPr>
        <p:txBody>
          <a:bodyPr/>
          <a:lstStyle/>
          <a:p>
            <a:endParaRPr lang="en-BH"/>
          </a:p>
        </p:txBody>
      </p:sp>
      <p:sp>
        <p:nvSpPr>
          <p:cNvPr id="9" name="AutoShape 9"/>
          <p:cNvSpPr/>
          <p:nvPr/>
        </p:nvSpPr>
        <p:spPr>
          <a:xfrm>
            <a:off x="3066191" y="2823187"/>
            <a:ext cx="930938" cy="0"/>
          </a:xfrm>
          <a:prstGeom prst="line">
            <a:avLst/>
          </a:prstGeom>
          <a:ln w="19050" cap="rnd">
            <a:solidFill>
              <a:srgbClr val="FFFFFF"/>
            </a:solidFill>
            <a:prstDash val="solid"/>
            <a:headEnd type="none" w="sm" len="sm"/>
            <a:tailEnd type="none" w="sm" len="sm"/>
          </a:ln>
        </p:spPr>
        <p:txBody>
          <a:bodyPr/>
          <a:lstStyle/>
          <a:p>
            <a:endParaRPr lang="en-BH"/>
          </a:p>
        </p:txBody>
      </p:sp>
      <p:sp>
        <p:nvSpPr>
          <p:cNvPr id="10" name="AutoShape 10"/>
          <p:cNvSpPr/>
          <p:nvPr/>
        </p:nvSpPr>
        <p:spPr>
          <a:xfrm>
            <a:off x="628699" y="2392260"/>
            <a:ext cx="1291530" cy="0"/>
          </a:xfrm>
          <a:prstGeom prst="line">
            <a:avLst/>
          </a:prstGeom>
          <a:ln w="19050" cap="rnd">
            <a:solidFill>
              <a:srgbClr val="FFFFFF"/>
            </a:solidFill>
            <a:prstDash val="solid"/>
            <a:headEnd type="none" w="sm" len="sm"/>
            <a:tailEnd type="none" w="sm" len="sm"/>
          </a:ln>
        </p:spPr>
        <p:txBody>
          <a:bodyPr/>
          <a:lstStyle/>
          <a:p>
            <a:endParaRPr lang="en-BH"/>
          </a:p>
        </p:txBody>
      </p:sp>
      <p:sp>
        <p:nvSpPr>
          <p:cNvPr id="11" name="TextBox 11"/>
          <p:cNvSpPr txBox="1"/>
          <p:nvPr/>
        </p:nvSpPr>
        <p:spPr>
          <a:xfrm>
            <a:off x="-1633801" y="8198035"/>
            <a:ext cx="12897326" cy="530915"/>
          </a:xfrm>
          <a:prstGeom prst="rect">
            <a:avLst/>
          </a:prstGeom>
        </p:spPr>
        <p:txBody>
          <a:bodyPr lIns="0" tIns="0" rIns="0" bIns="0" rtlCol="0" anchor="t">
            <a:spAutoFit/>
          </a:bodyPr>
          <a:lstStyle/>
          <a:p>
            <a:pPr algn="ctr">
              <a:lnSpc>
                <a:spcPts val="4419"/>
              </a:lnSpc>
              <a:spcBef>
                <a:spcPct val="0"/>
              </a:spcBef>
            </a:pPr>
            <a:r>
              <a:rPr lang="en-US" sz="3399" spc="67" dirty="0">
                <a:solidFill>
                  <a:srgbClr val="FFFFFF"/>
                </a:solidFill>
                <a:latin typeface="Montserrat"/>
                <a:ea typeface="Montserrat"/>
                <a:cs typeface="Montserrat"/>
                <a:sym typeface="Montserrat"/>
              </a:rPr>
              <a:t>Done by: Russel, Rehab, Abdulla Hani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BH"/>
          </a:p>
        </p:txBody>
      </p:sp>
      <p:sp>
        <p:nvSpPr>
          <p:cNvPr id="3" name="Freeform 3"/>
          <p:cNvSpPr/>
          <p:nvPr/>
        </p:nvSpPr>
        <p:spPr>
          <a:xfrm>
            <a:off x="5222473" y="1186007"/>
            <a:ext cx="7522383" cy="7522383"/>
          </a:xfrm>
          <a:custGeom>
            <a:avLst/>
            <a:gdLst/>
            <a:ahLst/>
            <a:cxnLst/>
            <a:rect l="l" t="t" r="r" b="b"/>
            <a:pathLst>
              <a:path w="7522383" h="7522383">
                <a:moveTo>
                  <a:pt x="0" y="0"/>
                </a:moveTo>
                <a:lnTo>
                  <a:pt x="7522383" y="0"/>
                </a:lnTo>
                <a:lnTo>
                  <a:pt x="7522383" y="7522383"/>
                </a:lnTo>
                <a:lnTo>
                  <a:pt x="0" y="7522383"/>
                </a:lnTo>
                <a:lnTo>
                  <a:pt x="0" y="0"/>
                </a:lnTo>
                <a:close/>
              </a:path>
            </a:pathLst>
          </a:custGeom>
          <a:blipFill>
            <a:blip r:embed="rId2"/>
            <a:stretch>
              <a:fillRect/>
            </a:stretch>
          </a:blipFill>
        </p:spPr>
        <p:txBody>
          <a:bodyPr/>
          <a:lstStyle/>
          <a:p>
            <a:endParaRPr lang="en-BH"/>
          </a:p>
        </p:txBody>
      </p:sp>
      <p:sp>
        <p:nvSpPr>
          <p:cNvPr id="4" name="TextBox 4"/>
          <p:cNvSpPr txBox="1"/>
          <p:nvPr/>
        </p:nvSpPr>
        <p:spPr>
          <a:xfrm>
            <a:off x="0" y="59676"/>
            <a:ext cx="17967330" cy="2079625"/>
          </a:xfrm>
          <a:prstGeom prst="rect">
            <a:avLst/>
          </a:prstGeom>
        </p:spPr>
        <p:txBody>
          <a:bodyPr lIns="0" tIns="0" rIns="0" bIns="0" rtlCol="0" anchor="t">
            <a:spAutoFit/>
          </a:bodyPr>
          <a:lstStyle/>
          <a:p>
            <a:pPr algn="l">
              <a:lnSpc>
                <a:spcPts val="5599"/>
              </a:lnSpc>
              <a:spcBef>
                <a:spcPct val="0"/>
              </a:spcBef>
            </a:pPr>
            <a:r>
              <a:rPr lang="en-US" sz="3999" b="1" i="1" spc="-235">
                <a:solidFill>
                  <a:srgbClr val="263F6B"/>
                </a:solidFill>
                <a:latin typeface="Montserrat Ultra-Bold Italics"/>
                <a:ea typeface="Montserrat Ultra-Bold Italics"/>
                <a:cs typeface="Montserrat Ultra-Bold Italics"/>
                <a:sym typeface="Montserrat Ultra-Bold Italics"/>
              </a:rPr>
              <a:t>WHAT IS THE PROPORTION OF CURRENT AND FORMER EMPLOYEES IN THE DATASET?</a:t>
            </a:r>
          </a:p>
          <a:p>
            <a:pPr algn="l">
              <a:lnSpc>
                <a:spcPts val="5599"/>
              </a:lnSpc>
              <a:spcBef>
                <a:spcPct val="0"/>
              </a:spcBef>
            </a:pPr>
            <a:endParaRPr lang="en-US" sz="3999" b="1" i="1" spc="-235">
              <a:solidFill>
                <a:srgbClr val="263F6B"/>
              </a:solidFill>
              <a:latin typeface="Montserrat Ultra-Bold Italics"/>
              <a:ea typeface="Montserrat Ultra-Bold Italics"/>
              <a:cs typeface="Montserrat Ultra-Bold Italics"/>
              <a:sym typeface="Montserrat Ultra-Bold Italics"/>
            </a:endParaRPr>
          </a:p>
        </p:txBody>
      </p:sp>
      <p:sp>
        <p:nvSpPr>
          <p:cNvPr id="5" name="TextBox 5"/>
          <p:cNvSpPr txBox="1"/>
          <p:nvPr/>
        </p:nvSpPr>
        <p:spPr>
          <a:xfrm>
            <a:off x="589401" y="8158480"/>
            <a:ext cx="17698599" cy="1099820"/>
          </a:xfrm>
          <a:prstGeom prst="rect">
            <a:avLst/>
          </a:prstGeom>
        </p:spPr>
        <p:txBody>
          <a:bodyPr lIns="0" tIns="0" rIns="0" bIns="0" rtlCol="0" anchor="t">
            <a:spAutoFit/>
          </a:bodyPr>
          <a:lstStyle/>
          <a:p>
            <a:pPr algn="l">
              <a:lnSpc>
                <a:spcPts val="4480"/>
              </a:lnSpc>
              <a:spcBef>
                <a:spcPct val="0"/>
              </a:spcBef>
            </a:pPr>
            <a:r>
              <a:rPr lang="en-US" sz="3200" b="1" spc="-188">
                <a:solidFill>
                  <a:srgbClr val="263F6B"/>
                </a:solidFill>
                <a:latin typeface="Montserrat Bold"/>
                <a:ea typeface="Montserrat Bold"/>
                <a:cs typeface="Montserrat Bold"/>
                <a:sym typeface="Montserrat Bold"/>
              </a:rPr>
              <a:t>THE PIE CHART SHOWS THE DISTRIBUTION OF REVIEWERS. AMONG THE TOTAL GROUPS, 59.6% ARE CURRENT EMPLOYEES, WHILE 40.4% ARE FORMER EMPLOYEES.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34642" y="603080"/>
            <a:ext cx="7734699" cy="1849247"/>
          </a:xfrm>
          <a:prstGeom prst="rect">
            <a:avLst/>
          </a:prstGeom>
        </p:spPr>
        <p:txBody>
          <a:bodyPr lIns="0" tIns="0" rIns="0" bIns="0" rtlCol="0" anchor="t">
            <a:spAutoFit/>
          </a:bodyPr>
          <a:lstStyle/>
          <a:p>
            <a:pPr marL="0" lvl="0" indent="0" algn="r">
              <a:lnSpc>
                <a:spcPts val="13250"/>
              </a:lnSpc>
              <a:spcBef>
                <a:spcPct val="0"/>
              </a:spcBef>
            </a:pPr>
            <a:r>
              <a:rPr lang="en-US" sz="10433" b="1">
                <a:solidFill>
                  <a:srgbClr val="0E2F5F"/>
                </a:solidFill>
                <a:latin typeface="Akzidenz-Grotesk Heavy"/>
                <a:ea typeface="Akzidenz-Grotesk Heavy"/>
                <a:cs typeface="Akzidenz-Grotesk Heavy"/>
                <a:sym typeface="Akzidenz-Grotesk Heavy"/>
              </a:rPr>
              <a:t>Conclusion</a:t>
            </a:r>
          </a:p>
        </p:txBody>
      </p:sp>
      <p:grpSp>
        <p:nvGrpSpPr>
          <p:cNvPr id="3" name="Group 3"/>
          <p:cNvGrpSpPr/>
          <p:nvPr/>
        </p:nvGrpSpPr>
        <p:grpSpPr>
          <a:xfrm>
            <a:off x="0" y="4207512"/>
            <a:ext cx="18288000" cy="5050788"/>
            <a:chOff x="0" y="0"/>
            <a:chExt cx="4816593" cy="1330249"/>
          </a:xfrm>
        </p:grpSpPr>
        <p:sp>
          <p:nvSpPr>
            <p:cNvPr id="4" name="Freeform 4"/>
            <p:cNvSpPr/>
            <p:nvPr/>
          </p:nvSpPr>
          <p:spPr>
            <a:xfrm>
              <a:off x="0" y="0"/>
              <a:ext cx="4816592" cy="1330249"/>
            </a:xfrm>
            <a:custGeom>
              <a:avLst/>
              <a:gdLst/>
              <a:ahLst/>
              <a:cxnLst/>
              <a:rect l="l" t="t" r="r" b="b"/>
              <a:pathLst>
                <a:path w="4816592" h="1330249">
                  <a:moveTo>
                    <a:pt x="6350" y="0"/>
                  </a:moveTo>
                  <a:lnTo>
                    <a:pt x="4810242" y="0"/>
                  </a:lnTo>
                  <a:cubicBezTo>
                    <a:pt x="4811926" y="0"/>
                    <a:pt x="4813542" y="669"/>
                    <a:pt x="4814732" y="1860"/>
                  </a:cubicBezTo>
                  <a:cubicBezTo>
                    <a:pt x="4815923" y="3051"/>
                    <a:pt x="4816592" y="4666"/>
                    <a:pt x="4816592" y="6350"/>
                  </a:cubicBezTo>
                  <a:lnTo>
                    <a:pt x="4816592" y="1323899"/>
                  </a:lnTo>
                  <a:cubicBezTo>
                    <a:pt x="4816592" y="1327406"/>
                    <a:pt x="4813750" y="1330249"/>
                    <a:pt x="4810242" y="1330249"/>
                  </a:cubicBezTo>
                  <a:lnTo>
                    <a:pt x="6350" y="1330249"/>
                  </a:lnTo>
                  <a:cubicBezTo>
                    <a:pt x="2843" y="1330249"/>
                    <a:pt x="0" y="1327406"/>
                    <a:pt x="0" y="1323899"/>
                  </a:cubicBezTo>
                  <a:lnTo>
                    <a:pt x="0" y="6350"/>
                  </a:lnTo>
                  <a:cubicBezTo>
                    <a:pt x="0" y="2843"/>
                    <a:pt x="2843" y="0"/>
                    <a:pt x="6350" y="0"/>
                  </a:cubicBezTo>
                  <a:close/>
                </a:path>
              </a:pathLst>
            </a:custGeom>
            <a:solidFill>
              <a:srgbClr val="E1EDFC"/>
            </a:solidFill>
            <a:ln cap="sq">
              <a:noFill/>
              <a:prstDash val="solid"/>
              <a:miter/>
            </a:ln>
          </p:spPr>
          <p:txBody>
            <a:bodyPr/>
            <a:lstStyle/>
            <a:p>
              <a:endParaRPr lang="en-BH"/>
            </a:p>
          </p:txBody>
        </p:sp>
        <p:sp>
          <p:nvSpPr>
            <p:cNvPr id="5" name="TextBox 5"/>
            <p:cNvSpPr txBox="1"/>
            <p:nvPr/>
          </p:nvSpPr>
          <p:spPr>
            <a:xfrm>
              <a:off x="0" y="-47625"/>
              <a:ext cx="4816593" cy="1377874"/>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6875624" y="4924471"/>
            <a:ext cx="4048806" cy="665701"/>
            <a:chOff x="0" y="0"/>
            <a:chExt cx="1066352" cy="175329"/>
          </a:xfrm>
        </p:grpSpPr>
        <p:sp>
          <p:nvSpPr>
            <p:cNvPr id="7" name="Freeform 7"/>
            <p:cNvSpPr/>
            <p:nvPr/>
          </p:nvSpPr>
          <p:spPr>
            <a:xfrm>
              <a:off x="0" y="0"/>
              <a:ext cx="1066352" cy="175329"/>
            </a:xfrm>
            <a:custGeom>
              <a:avLst/>
              <a:gdLst/>
              <a:ahLst/>
              <a:cxnLst/>
              <a:rect l="l" t="t" r="r" b="b"/>
              <a:pathLst>
                <a:path w="1066352" h="175329">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txBody>
            <a:bodyPr/>
            <a:lstStyle/>
            <a:p>
              <a:endParaRPr lang="en-BH"/>
            </a:p>
          </p:txBody>
        </p:sp>
        <p:sp>
          <p:nvSpPr>
            <p:cNvPr id="8" name="TextBox 8"/>
            <p:cNvSpPr txBox="1"/>
            <p:nvPr/>
          </p:nvSpPr>
          <p:spPr>
            <a:xfrm>
              <a:off x="0" y="-47625"/>
              <a:ext cx="1066352" cy="222954"/>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7042429" y="5067300"/>
            <a:ext cx="3715197" cy="340414"/>
          </a:xfrm>
          <a:prstGeom prst="rect">
            <a:avLst/>
          </a:prstGeom>
        </p:spPr>
        <p:txBody>
          <a:bodyPr lIns="0" tIns="0" rIns="0" bIns="0" rtlCol="0" anchor="t">
            <a:spAutoFit/>
          </a:bodyPr>
          <a:lstStyle>
            <a:defPPr>
              <a:defRPr lang="en-US"/>
            </a:defPPr>
            <a:lvl1pPr algn="ctr">
              <a:lnSpc>
                <a:spcPts val="3080"/>
              </a:lnSpc>
              <a:defRPr sz="2200" b="1">
                <a:solidFill>
                  <a:srgbClr val="FFFFFF"/>
                </a:solidFill>
                <a:latin typeface="Aileron Heavy"/>
                <a:ea typeface="Aileron Heavy"/>
                <a:cs typeface="Aileron Heavy"/>
              </a:defRPr>
            </a:lvl1pPr>
          </a:lstStyle>
          <a:p>
            <a:r>
              <a:rPr lang="en-US" dirty="0">
                <a:sym typeface="Aileron Heavy"/>
              </a:rPr>
              <a:t>Population</a:t>
            </a:r>
          </a:p>
        </p:txBody>
      </p:sp>
      <p:grpSp>
        <p:nvGrpSpPr>
          <p:cNvPr id="10" name="Group 10"/>
          <p:cNvGrpSpPr/>
          <p:nvPr/>
        </p:nvGrpSpPr>
        <p:grpSpPr>
          <a:xfrm>
            <a:off x="1111515" y="4950572"/>
            <a:ext cx="4048806" cy="665701"/>
            <a:chOff x="0" y="0"/>
            <a:chExt cx="1066352" cy="175329"/>
          </a:xfrm>
        </p:grpSpPr>
        <p:sp>
          <p:nvSpPr>
            <p:cNvPr id="11" name="Freeform 11"/>
            <p:cNvSpPr/>
            <p:nvPr/>
          </p:nvSpPr>
          <p:spPr>
            <a:xfrm>
              <a:off x="0" y="0"/>
              <a:ext cx="1066352" cy="175329"/>
            </a:xfrm>
            <a:custGeom>
              <a:avLst/>
              <a:gdLst/>
              <a:ahLst/>
              <a:cxnLst/>
              <a:rect l="l" t="t" r="r" b="b"/>
              <a:pathLst>
                <a:path w="1066352" h="175329">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txBody>
            <a:bodyPr/>
            <a:lstStyle/>
            <a:p>
              <a:endParaRPr lang="en-BH"/>
            </a:p>
          </p:txBody>
        </p:sp>
        <p:sp>
          <p:nvSpPr>
            <p:cNvPr id="12" name="TextBox 12"/>
            <p:cNvSpPr txBox="1"/>
            <p:nvPr/>
          </p:nvSpPr>
          <p:spPr>
            <a:xfrm>
              <a:off x="0" y="-47625"/>
              <a:ext cx="1066352" cy="222954"/>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1532844" y="5067300"/>
            <a:ext cx="3191556" cy="372743"/>
          </a:xfrm>
          <a:prstGeom prst="rect">
            <a:avLst/>
          </a:prstGeom>
        </p:spPr>
        <p:txBody>
          <a:bodyPr lIns="0" tIns="0" rIns="0" bIns="0" rtlCol="0" anchor="t">
            <a:spAutoFit/>
          </a:bodyPr>
          <a:lstStyle/>
          <a:p>
            <a:pPr algn="ctr">
              <a:lnSpc>
                <a:spcPts val="3080"/>
              </a:lnSpc>
            </a:pPr>
            <a:r>
              <a:rPr lang="en-US" sz="2200" b="1" dirty="0">
                <a:solidFill>
                  <a:srgbClr val="FFFFFF"/>
                </a:solidFill>
                <a:latin typeface="Aileron Heavy"/>
                <a:ea typeface="Aileron Heavy"/>
                <a:cs typeface="Aileron Heavy"/>
                <a:sym typeface="Aileron Heavy"/>
              </a:rPr>
              <a:t>Sample Size</a:t>
            </a:r>
          </a:p>
        </p:txBody>
      </p:sp>
      <p:grpSp>
        <p:nvGrpSpPr>
          <p:cNvPr id="14" name="Group 14"/>
          <p:cNvGrpSpPr/>
          <p:nvPr/>
        </p:nvGrpSpPr>
        <p:grpSpPr>
          <a:xfrm>
            <a:off x="13210494" y="4927997"/>
            <a:ext cx="4048806" cy="665701"/>
            <a:chOff x="0" y="0"/>
            <a:chExt cx="1066352" cy="175329"/>
          </a:xfrm>
        </p:grpSpPr>
        <p:sp>
          <p:nvSpPr>
            <p:cNvPr id="15" name="Freeform 15"/>
            <p:cNvSpPr/>
            <p:nvPr/>
          </p:nvSpPr>
          <p:spPr>
            <a:xfrm>
              <a:off x="0" y="0"/>
              <a:ext cx="1066352" cy="175329"/>
            </a:xfrm>
            <a:custGeom>
              <a:avLst/>
              <a:gdLst/>
              <a:ahLst/>
              <a:cxnLst/>
              <a:rect l="l" t="t" r="r" b="b"/>
              <a:pathLst>
                <a:path w="1066352" h="175329">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txBody>
            <a:bodyPr/>
            <a:lstStyle/>
            <a:p>
              <a:endParaRPr lang="en-BH"/>
            </a:p>
          </p:txBody>
        </p:sp>
        <p:sp>
          <p:nvSpPr>
            <p:cNvPr id="16" name="TextBox 16"/>
            <p:cNvSpPr txBox="1"/>
            <p:nvPr/>
          </p:nvSpPr>
          <p:spPr>
            <a:xfrm>
              <a:off x="0" y="-47625"/>
              <a:ext cx="1066352" cy="222954"/>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13630043" y="5051950"/>
            <a:ext cx="3209709" cy="372743"/>
          </a:xfrm>
          <a:prstGeom prst="rect">
            <a:avLst/>
          </a:prstGeom>
        </p:spPr>
        <p:txBody>
          <a:bodyPr lIns="0" tIns="0" rIns="0" bIns="0" rtlCol="0" anchor="t">
            <a:spAutoFit/>
          </a:bodyPr>
          <a:lstStyle/>
          <a:p>
            <a:pPr marL="0" lvl="0" indent="0" algn="ctr">
              <a:lnSpc>
                <a:spcPts val="3080"/>
              </a:lnSpc>
              <a:spcBef>
                <a:spcPct val="0"/>
              </a:spcBef>
            </a:pPr>
            <a:r>
              <a:rPr lang="en-US" sz="2200" b="1" dirty="0">
                <a:solidFill>
                  <a:srgbClr val="FFFFFF"/>
                </a:solidFill>
                <a:latin typeface="Aileron Heavy"/>
                <a:ea typeface="Aileron Heavy"/>
                <a:cs typeface="Aileron Heavy"/>
                <a:sym typeface="Aileron Heavy"/>
              </a:rPr>
              <a:t>Findings</a:t>
            </a:r>
          </a:p>
        </p:txBody>
      </p:sp>
      <p:sp>
        <p:nvSpPr>
          <p:cNvPr id="18" name="TextBox 18"/>
          <p:cNvSpPr txBox="1"/>
          <p:nvPr/>
        </p:nvSpPr>
        <p:spPr>
          <a:xfrm>
            <a:off x="1367529" y="5732953"/>
            <a:ext cx="3536777" cy="701673"/>
          </a:xfrm>
          <a:prstGeom prst="rect">
            <a:avLst/>
          </a:prstGeom>
        </p:spPr>
        <p:txBody>
          <a:bodyPr lIns="0" tIns="0" rIns="0" bIns="0" rtlCol="0" anchor="t">
            <a:spAutoFit/>
          </a:bodyPr>
          <a:lstStyle/>
          <a:p>
            <a:pPr algn="just">
              <a:lnSpc>
                <a:spcPts val="2800"/>
              </a:lnSpc>
            </a:pPr>
            <a:r>
              <a:rPr lang="en-US" sz="2000" b="1" dirty="0">
                <a:solidFill>
                  <a:srgbClr val="0E2F5F"/>
                </a:solidFill>
                <a:latin typeface="Aileron Bold"/>
                <a:ea typeface="Aileron Bold"/>
                <a:cs typeface="Aileron Bold"/>
                <a:sym typeface="Aileron Bold"/>
              </a:rPr>
              <a:t>577,992 reviews from 2008 to 2021</a:t>
            </a:r>
          </a:p>
        </p:txBody>
      </p:sp>
      <p:sp>
        <p:nvSpPr>
          <p:cNvPr id="19" name="TextBox 19"/>
          <p:cNvSpPr txBox="1"/>
          <p:nvPr/>
        </p:nvSpPr>
        <p:spPr>
          <a:xfrm>
            <a:off x="7164858" y="5732953"/>
            <a:ext cx="3743234" cy="1046440"/>
          </a:xfrm>
          <a:prstGeom prst="rect">
            <a:avLst/>
          </a:prstGeom>
        </p:spPr>
        <p:txBody>
          <a:bodyPr lIns="0" tIns="0" rIns="0" bIns="0" rtlCol="0" anchor="t">
            <a:spAutoFit/>
          </a:bodyPr>
          <a:lstStyle/>
          <a:p>
            <a:pPr algn="just">
              <a:lnSpc>
                <a:spcPts val="2800"/>
              </a:lnSpc>
            </a:pPr>
            <a:r>
              <a:rPr lang="en-US" sz="2000" b="1" dirty="0">
                <a:solidFill>
                  <a:srgbClr val="0E2F5F"/>
                </a:solidFill>
                <a:latin typeface="Aileron Bold"/>
                <a:ea typeface="Aileron Bold"/>
                <a:cs typeface="Aileron Bold"/>
                <a:sym typeface="Aileron Bold"/>
              </a:rPr>
              <a:t>59.6% of the reviewers are current employees, whereas 40.4% are former employees. </a:t>
            </a:r>
          </a:p>
        </p:txBody>
      </p:sp>
      <p:sp>
        <p:nvSpPr>
          <p:cNvPr id="20" name="TextBox 20"/>
          <p:cNvSpPr txBox="1"/>
          <p:nvPr/>
        </p:nvSpPr>
        <p:spPr>
          <a:xfrm>
            <a:off x="13210494" y="5732953"/>
            <a:ext cx="4200388" cy="3200876"/>
          </a:xfrm>
          <a:prstGeom prst="rect">
            <a:avLst/>
          </a:prstGeom>
        </p:spPr>
        <p:txBody>
          <a:bodyPr lIns="0" tIns="0" rIns="0" bIns="0" rtlCol="0" anchor="t">
            <a:spAutoFit/>
          </a:bodyPr>
          <a:lstStyle/>
          <a:p>
            <a:pPr algn="just">
              <a:lnSpc>
                <a:spcPts val="2800"/>
              </a:lnSpc>
            </a:pPr>
            <a:r>
              <a:rPr lang="en-US" sz="2000" b="1" dirty="0">
                <a:solidFill>
                  <a:srgbClr val="0E2F5F"/>
                </a:solidFill>
                <a:latin typeface="Aileron Bold"/>
                <a:ea typeface="Aileron Bold"/>
                <a:cs typeface="Aileron Bold"/>
                <a:sym typeface="Aileron Bold"/>
              </a:rPr>
              <a:t>The overall rating has a mean of 3.65. The sub-ratings covers 5 main aspects: work-life balance, culture and values, career opportunities, compensation and benefits, and senior management, and have a mean of 3.4, 3.6, 3.5, 3.4 and 3.2, respectively.</a:t>
            </a:r>
          </a:p>
          <a:p>
            <a:pPr algn="just">
              <a:lnSpc>
                <a:spcPts val="2800"/>
              </a:lnSpc>
            </a:pPr>
            <a:endParaRPr lang="en-US" sz="2000" b="1" dirty="0">
              <a:solidFill>
                <a:srgbClr val="0E2F5F"/>
              </a:solidFill>
              <a:latin typeface="Aileron Bold"/>
              <a:ea typeface="Aileron Bold"/>
              <a:cs typeface="Aileron Bold"/>
              <a:sym typeface="Aileron Bold"/>
            </a:endParaRPr>
          </a:p>
        </p:txBody>
      </p:sp>
      <p:sp>
        <p:nvSpPr>
          <p:cNvPr id="21" name="AutoShape 21"/>
          <p:cNvSpPr/>
          <p:nvPr/>
        </p:nvSpPr>
        <p:spPr>
          <a:xfrm>
            <a:off x="2738889" y="4145578"/>
            <a:ext cx="12960534" cy="0"/>
          </a:xfrm>
          <a:prstGeom prst="line">
            <a:avLst/>
          </a:prstGeom>
          <a:ln w="38100" cap="flat">
            <a:solidFill>
              <a:srgbClr val="5188CC"/>
            </a:solidFill>
            <a:prstDash val="solid"/>
            <a:headEnd type="none" w="sm" len="sm"/>
            <a:tailEnd type="none" w="sm" len="sm"/>
          </a:ln>
        </p:spPr>
        <p:txBody>
          <a:bodyPr/>
          <a:lstStyle/>
          <a:p>
            <a:endParaRPr lang="en-BH"/>
          </a:p>
        </p:txBody>
      </p:sp>
      <p:grpSp>
        <p:nvGrpSpPr>
          <p:cNvPr id="22" name="Group 22"/>
          <p:cNvGrpSpPr/>
          <p:nvPr/>
        </p:nvGrpSpPr>
        <p:grpSpPr>
          <a:xfrm>
            <a:off x="2307929" y="3804920"/>
            <a:ext cx="890951" cy="89095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BH"/>
            </a:p>
          </p:txBody>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25" name="Group 25"/>
          <p:cNvGrpSpPr/>
          <p:nvPr/>
        </p:nvGrpSpPr>
        <p:grpSpPr>
          <a:xfrm>
            <a:off x="8145523" y="3700102"/>
            <a:ext cx="890951" cy="89095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BH"/>
            </a:p>
          </p:txBody>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grpSp>
        <p:nvGrpSpPr>
          <p:cNvPr id="28" name="Group 28"/>
          <p:cNvGrpSpPr/>
          <p:nvPr/>
        </p:nvGrpSpPr>
        <p:grpSpPr>
          <a:xfrm>
            <a:off x="14808471" y="3719152"/>
            <a:ext cx="890951" cy="89095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txBody>
            <a:bodyPr/>
            <a:lstStyle/>
            <a:p>
              <a:endParaRPr lang="en-BH"/>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BH"/>
          </a:p>
        </p:txBody>
      </p:sp>
      <p:sp>
        <p:nvSpPr>
          <p:cNvPr id="3" name="AutoShape 3"/>
          <p:cNvSpPr/>
          <p:nvPr/>
        </p:nvSpPr>
        <p:spPr>
          <a:xfrm>
            <a:off x="1028700" y="8302951"/>
            <a:ext cx="16230600" cy="169519"/>
          </a:xfrm>
          <a:prstGeom prst="rect">
            <a:avLst/>
          </a:prstGeom>
          <a:solidFill>
            <a:srgbClr val="FFFFFF"/>
          </a:solidFill>
        </p:spPr>
        <p:txBody>
          <a:bodyPr/>
          <a:lstStyle/>
          <a:p>
            <a:endParaRPr lang="en-BH"/>
          </a:p>
        </p:txBody>
      </p:sp>
      <p:sp>
        <p:nvSpPr>
          <p:cNvPr id="4" name="AutoShape 4"/>
          <p:cNvSpPr/>
          <p:nvPr/>
        </p:nvSpPr>
        <p:spPr>
          <a:xfrm>
            <a:off x="1028700" y="1814529"/>
            <a:ext cx="16230600" cy="169519"/>
          </a:xfrm>
          <a:prstGeom prst="rect">
            <a:avLst/>
          </a:prstGeom>
          <a:solidFill>
            <a:srgbClr val="FFFFFF"/>
          </a:solidFill>
        </p:spPr>
        <p:txBody>
          <a:bodyPr/>
          <a:lstStyle/>
          <a:p>
            <a:endParaRPr lang="en-BH"/>
          </a:p>
        </p:txBody>
      </p:sp>
      <p:sp>
        <p:nvSpPr>
          <p:cNvPr id="5" name="TextBox 5"/>
          <p:cNvSpPr txBox="1"/>
          <p:nvPr/>
        </p:nvSpPr>
        <p:spPr>
          <a:xfrm>
            <a:off x="1028700" y="2926758"/>
            <a:ext cx="7727311" cy="3919136"/>
          </a:xfrm>
          <a:prstGeom prst="rect">
            <a:avLst/>
          </a:prstGeom>
        </p:spPr>
        <p:txBody>
          <a:bodyPr lIns="0" tIns="0" rIns="0" bIns="0" rtlCol="0" anchor="t">
            <a:spAutoFit/>
          </a:bodyPr>
          <a:lstStyle/>
          <a:p>
            <a:pPr algn="l">
              <a:lnSpc>
                <a:spcPts val="14898"/>
              </a:lnSpc>
            </a:pPr>
            <a:r>
              <a:rPr lang="en-US" sz="16194" b="1" spc="-955">
                <a:solidFill>
                  <a:srgbClr val="FFFFFF"/>
                </a:solidFill>
                <a:latin typeface="Montserrat Ultra-Bold"/>
                <a:ea typeface="Montserrat Ultra-Bold"/>
                <a:cs typeface="Montserrat Ultra-Bold"/>
                <a:sym typeface="Montserrat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BH"/>
          </a:p>
        </p:txBody>
      </p:sp>
      <p:sp>
        <p:nvSpPr>
          <p:cNvPr id="3" name="Freeform 3"/>
          <p:cNvSpPr/>
          <p:nvPr/>
        </p:nvSpPr>
        <p:spPr>
          <a:xfrm flipH="1">
            <a:off x="6305562" y="-995510"/>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en-BH"/>
          </a:p>
        </p:txBody>
      </p:sp>
      <p:sp>
        <p:nvSpPr>
          <p:cNvPr id="4" name="AutoShape 4"/>
          <p:cNvSpPr/>
          <p:nvPr/>
        </p:nvSpPr>
        <p:spPr>
          <a:xfrm>
            <a:off x="1028700" y="3703457"/>
            <a:ext cx="16230600" cy="5554843"/>
          </a:xfrm>
          <a:prstGeom prst="rect">
            <a:avLst/>
          </a:prstGeom>
          <a:solidFill>
            <a:srgbClr val="213559"/>
          </a:solidFill>
        </p:spPr>
        <p:txBody>
          <a:bodyPr/>
          <a:lstStyle/>
          <a:p>
            <a:endParaRPr lang="en-BH"/>
          </a:p>
        </p:txBody>
      </p:sp>
      <p:grpSp>
        <p:nvGrpSpPr>
          <p:cNvPr id="5" name="Group 5"/>
          <p:cNvGrpSpPr/>
          <p:nvPr/>
        </p:nvGrpSpPr>
        <p:grpSpPr>
          <a:xfrm>
            <a:off x="10207399" y="-203728"/>
            <a:ext cx="8944351" cy="10694456"/>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8801" r="-50549"/>
              </a:stretch>
            </a:blipFill>
          </p:spPr>
          <p:txBody>
            <a:bodyPr/>
            <a:lstStyle/>
            <a:p>
              <a:endParaRPr lang="en-BH"/>
            </a:p>
          </p:txBody>
        </p:sp>
      </p:grpSp>
      <p:sp>
        <p:nvSpPr>
          <p:cNvPr id="7" name="TextBox 7"/>
          <p:cNvSpPr txBox="1"/>
          <p:nvPr/>
        </p:nvSpPr>
        <p:spPr>
          <a:xfrm>
            <a:off x="265681" y="1295918"/>
            <a:ext cx="10749742" cy="2055114"/>
          </a:xfrm>
          <a:prstGeom prst="rect">
            <a:avLst/>
          </a:prstGeom>
        </p:spPr>
        <p:txBody>
          <a:bodyPr lIns="0" tIns="0" rIns="0" bIns="0" rtlCol="0" anchor="t">
            <a:spAutoFit/>
          </a:bodyPr>
          <a:lstStyle/>
          <a:p>
            <a:pPr algn="l">
              <a:lnSpc>
                <a:spcPts val="7938"/>
              </a:lnSpc>
            </a:pPr>
            <a:r>
              <a:rPr lang="en-US" sz="8100" b="1" i="1" spc="-477">
                <a:solidFill>
                  <a:srgbClr val="263F6B"/>
                </a:solidFill>
                <a:latin typeface="Montserrat Ultra-Bold Italics"/>
                <a:ea typeface="Montserrat Ultra-Bold Italics"/>
                <a:cs typeface="Montserrat Ultra-Bold Italics"/>
                <a:sym typeface="Montserrat Ultra-Bold Italics"/>
              </a:rPr>
              <a:t>GLASSDOOR REVIEW</a:t>
            </a:r>
          </a:p>
          <a:p>
            <a:pPr algn="l">
              <a:lnSpc>
                <a:spcPts val="7938"/>
              </a:lnSpc>
            </a:pPr>
            <a:endParaRPr lang="en-US" sz="8100" b="1" i="1" spc="-477">
              <a:solidFill>
                <a:srgbClr val="263F6B"/>
              </a:solidFill>
              <a:latin typeface="Montserrat Ultra-Bold Italics"/>
              <a:ea typeface="Montserrat Ultra-Bold Italics"/>
              <a:cs typeface="Montserrat Ultra-Bold Italics"/>
              <a:sym typeface="Montserrat Ultra-Bold Italics"/>
            </a:endParaRPr>
          </a:p>
        </p:txBody>
      </p:sp>
      <p:sp>
        <p:nvSpPr>
          <p:cNvPr id="8" name="TextBox 8"/>
          <p:cNvSpPr txBox="1"/>
          <p:nvPr/>
        </p:nvSpPr>
        <p:spPr>
          <a:xfrm>
            <a:off x="1289788" y="4657042"/>
            <a:ext cx="9133693" cy="1358265"/>
          </a:xfrm>
          <a:prstGeom prst="rect">
            <a:avLst/>
          </a:prstGeom>
        </p:spPr>
        <p:txBody>
          <a:bodyPr lIns="0" tIns="0" rIns="0" bIns="0" rtlCol="0" anchor="t">
            <a:spAutoFit/>
          </a:bodyPr>
          <a:lstStyle/>
          <a:p>
            <a:pPr algn="just">
              <a:lnSpc>
                <a:spcPts val="3675"/>
              </a:lnSpc>
            </a:pPr>
            <a:r>
              <a:rPr lang="en-US" sz="2100" spc="42">
                <a:solidFill>
                  <a:srgbClr val="FFFFFF"/>
                </a:solidFill>
                <a:latin typeface="Montserrat"/>
                <a:ea typeface="Montserrat"/>
                <a:cs typeface="Montserrat"/>
                <a:sym typeface="Montserrat"/>
              </a:rPr>
              <a:t>Glassdoor is an American website where current and former employees anonymously review companies, operated by the company of the same name. </a:t>
            </a:r>
          </a:p>
        </p:txBody>
      </p:sp>
      <p:sp>
        <p:nvSpPr>
          <p:cNvPr id="9" name="Freeform 9"/>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H"/>
          </a:p>
        </p:txBody>
      </p:sp>
      <p:sp>
        <p:nvSpPr>
          <p:cNvPr id="10" name="TextBox 10"/>
          <p:cNvSpPr txBox="1"/>
          <p:nvPr/>
        </p:nvSpPr>
        <p:spPr>
          <a:xfrm>
            <a:off x="871430" y="3848462"/>
            <a:ext cx="5434132" cy="396875"/>
          </a:xfrm>
          <a:prstGeom prst="rect">
            <a:avLst/>
          </a:prstGeom>
        </p:spPr>
        <p:txBody>
          <a:bodyPr lIns="0" tIns="0" rIns="0" bIns="0" rtlCol="0" anchor="t">
            <a:spAutoFit/>
          </a:bodyPr>
          <a:lstStyle/>
          <a:p>
            <a:pPr algn="ctr">
              <a:lnSpc>
                <a:spcPts val="3250"/>
              </a:lnSpc>
              <a:spcBef>
                <a:spcPct val="0"/>
              </a:spcBef>
            </a:pPr>
            <a:r>
              <a:rPr lang="en-US" sz="2500" b="1" spc="50">
                <a:solidFill>
                  <a:srgbClr val="FFFFFF"/>
                </a:solidFill>
                <a:latin typeface="Montserrat Bold"/>
                <a:ea typeface="Montserrat Bold"/>
                <a:cs typeface="Montserrat Bold"/>
                <a:sym typeface="Montserrat Bold"/>
              </a:rPr>
              <a:t>About Glassdoor Company</a:t>
            </a:r>
          </a:p>
        </p:txBody>
      </p:sp>
      <p:sp>
        <p:nvSpPr>
          <p:cNvPr id="11" name="TextBox 11"/>
          <p:cNvSpPr txBox="1"/>
          <p:nvPr/>
        </p:nvSpPr>
        <p:spPr>
          <a:xfrm>
            <a:off x="1056795" y="6272916"/>
            <a:ext cx="4583757" cy="396875"/>
          </a:xfrm>
          <a:prstGeom prst="rect">
            <a:avLst/>
          </a:prstGeom>
        </p:spPr>
        <p:txBody>
          <a:bodyPr lIns="0" tIns="0" rIns="0" bIns="0" rtlCol="0" anchor="t">
            <a:spAutoFit/>
          </a:bodyPr>
          <a:lstStyle/>
          <a:p>
            <a:pPr algn="ctr">
              <a:lnSpc>
                <a:spcPts val="3250"/>
              </a:lnSpc>
              <a:spcBef>
                <a:spcPct val="0"/>
              </a:spcBef>
            </a:pPr>
            <a:r>
              <a:rPr lang="en-US" sz="2500" b="1" spc="50">
                <a:solidFill>
                  <a:srgbClr val="FFFFFF"/>
                </a:solidFill>
                <a:latin typeface="Montserrat Bold"/>
                <a:ea typeface="Montserrat Bold"/>
                <a:cs typeface="Montserrat Bold"/>
                <a:sym typeface="Montserrat Bold"/>
              </a:rPr>
              <a:t>Features of the Dataset</a:t>
            </a:r>
          </a:p>
        </p:txBody>
      </p:sp>
      <p:sp>
        <p:nvSpPr>
          <p:cNvPr id="12" name="TextBox 12"/>
          <p:cNvSpPr txBox="1"/>
          <p:nvPr/>
        </p:nvSpPr>
        <p:spPr>
          <a:xfrm>
            <a:off x="1272877" y="6796441"/>
            <a:ext cx="9133693" cy="2291715"/>
          </a:xfrm>
          <a:prstGeom prst="rect">
            <a:avLst/>
          </a:prstGeom>
        </p:spPr>
        <p:txBody>
          <a:bodyPr lIns="0" tIns="0" rIns="0" bIns="0" rtlCol="0" anchor="t">
            <a:spAutoFit/>
          </a:bodyPr>
          <a:lstStyle/>
          <a:p>
            <a:pPr algn="just">
              <a:lnSpc>
                <a:spcPts val="3675"/>
              </a:lnSpc>
            </a:pPr>
            <a:r>
              <a:rPr lang="en-US" sz="2100" spc="42">
                <a:solidFill>
                  <a:srgbClr val="FFFFFF"/>
                </a:solidFill>
                <a:latin typeface="Montserrat"/>
                <a:ea typeface="Montserrat"/>
                <a:cs typeface="Montserrat"/>
                <a:sym typeface="Montserrat"/>
              </a:rPr>
              <a:t>The columns correspond to the date of the review, the job name, the job location, the status of the reviewers, and the reviews. Reviews are divided in s sub-categories Career Opportunities, Comp &amp; Benefits, Culture &amp; Values, Senior Management, and Work/Life Balance.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BH"/>
          </a:p>
        </p:txBody>
      </p:sp>
      <p:sp>
        <p:nvSpPr>
          <p:cNvPr id="3" name="Freeform 3"/>
          <p:cNvSpPr/>
          <p:nvPr/>
        </p:nvSpPr>
        <p:spPr>
          <a:xfrm>
            <a:off x="1657350" y="3387573"/>
            <a:ext cx="7956863" cy="5487007"/>
          </a:xfrm>
          <a:custGeom>
            <a:avLst/>
            <a:gdLst/>
            <a:ahLst/>
            <a:cxnLst/>
            <a:rect l="l" t="t" r="r" b="b"/>
            <a:pathLst>
              <a:path w="7956863" h="5487007">
                <a:moveTo>
                  <a:pt x="0" y="0"/>
                </a:moveTo>
                <a:lnTo>
                  <a:pt x="7956863" y="0"/>
                </a:lnTo>
                <a:lnTo>
                  <a:pt x="7956863" y="5487007"/>
                </a:lnTo>
                <a:lnTo>
                  <a:pt x="0" y="5487007"/>
                </a:lnTo>
                <a:lnTo>
                  <a:pt x="0" y="0"/>
                </a:lnTo>
                <a:close/>
              </a:path>
            </a:pathLst>
          </a:custGeom>
          <a:blipFill>
            <a:blip r:embed="rId2"/>
            <a:stretch>
              <a:fillRect/>
            </a:stretch>
          </a:blipFill>
        </p:spPr>
        <p:txBody>
          <a:bodyPr/>
          <a:lstStyle/>
          <a:p>
            <a:endParaRPr lang="en-BH"/>
          </a:p>
        </p:txBody>
      </p:sp>
      <p:sp>
        <p:nvSpPr>
          <p:cNvPr id="4" name="TextBox 4"/>
          <p:cNvSpPr txBox="1"/>
          <p:nvPr/>
        </p:nvSpPr>
        <p:spPr>
          <a:xfrm>
            <a:off x="1657350" y="1828800"/>
            <a:ext cx="14801850" cy="521335"/>
          </a:xfrm>
          <a:prstGeom prst="rect">
            <a:avLst/>
          </a:prstGeom>
        </p:spPr>
        <p:txBody>
          <a:bodyPr lIns="0" tIns="0" rIns="0" bIns="0" rtlCol="0" anchor="t">
            <a:spAutoFit/>
          </a:bodyPr>
          <a:lstStyle/>
          <a:p>
            <a:pPr algn="ctr">
              <a:lnSpc>
                <a:spcPts val="3919"/>
              </a:lnSpc>
            </a:pPr>
            <a:r>
              <a:rPr lang="en-US" sz="3999" b="1" i="1" spc="-235">
                <a:solidFill>
                  <a:srgbClr val="263F6B"/>
                </a:solidFill>
                <a:latin typeface="Montserrat Ultra-Bold Italics"/>
                <a:ea typeface="Montserrat Ultra-Bold Italics"/>
                <a:cs typeface="Montserrat Ultra-Bold Italics"/>
                <a:sym typeface="Montserrat Ultra-Bold Italics"/>
              </a:rPr>
              <a:t>WHAT IS THE DISTRIBUTION OF OVERALL RATINGS?</a:t>
            </a:r>
          </a:p>
        </p:txBody>
      </p:sp>
      <p:sp>
        <p:nvSpPr>
          <p:cNvPr id="5" name="TextBox 5"/>
          <p:cNvSpPr txBox="1"/>
          <p:nvPr/>
        </p:nvSpPr>
        <p:spPr>
          <a:xfrm>
            <a:off x="10546892" y="3645360"/>
            <a:ext cx="6409530" cy="4471670"/>
          </a:xfrm>
          <a:prstGeom prst="rect">
            <a:avLst/>
          </a:prstGeom>
        </p:spPr>
        <p:txBody>
          <a:bodyPr lIns="0" tIns="0" rIns="0" bIns="0" rtlCol="0" anchor="t">
            <a:spAutoFit/>
          </a:bodyPr>
          <a:lstStyle/>
          <a:p>
            <a:pPr algn="just">
              <a:lnSpc>
                <a:spcPts val="4480"/>
              </a:lnSpc>
              <a:spcBef>
                <a:spcPct val="0"/>
              </a:spcBef>
            </a:pPr>
            <a:r>
              <a:rPr lang="en-US" sz="3200" b="1" spc="-188">
                <a:solidFill>
                  <a:srgbClr val="263F6B"/>
                </a:solidFill>
                <a:latin typeface="Montserrat Bold"/>
                <a:ea typeface="Montserrat Bold"/>
                <a:cs typeface="Montserrat Bold"/>
                <a:sym typeface="Montserrat Bold"/>
              </a:rPr>
              <a:t>THE BAR CHART SHOWS THE FREQUENCY OF OVERALL RATINGS. </a:t>
            </a:r>
          </a:p>
          <a:p>
            <a:pPr algn="just">
              <a:lnSpc>
                <a:spcPts val="4480"/>
              </a:lnSpc>
              <a:spcBef>
                <a:spcPct val="0"/>
              </a:spcBef>
            </a:pPr>
            <a:r>
              <a:rPr lang="en-US" sz="3200" b="1" spc="-188">
                <a:solidFill>
                  <a:srgbClr val="263F6B"/>
                </a:solidFill>
                <a:latin typeface="Montserrat Bold"/>
                <a:ea typeface="Montserrat Bold"/>
                <a:cs typeface="Montserrat Bold"/>
                <a:sym typeface="Montserrat Bold"/>
              </a:rPr>
              <a:t>THE MOST COMMON OVERALL RATING IS 4, WITH A COUNT OF 188,586. RATING 5 IS THE SECOND MOST FREQUENT, WITH OVER 160,000 INSTANCES.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BH"/>
          </a:p>
        </p:txBody>
      </p:sp>
      <p:sp>
        <p:nvSpPr>
          <p:cNvPr id="3" name="Freeform 3"/>
          <p:cNvSpPr/>
          <p:nvPr/>
        </p:nvSpPr>
        <p:spPr>
          <a:xfrm>
            <a:off x="4946396" y="1939362"/>
            <a:ext cx="7956863" cy="5487007"/>
          </a:xfrm>
          <a:custGeom>
            <a:avLst/>
            <a:gdLst/>
            <a:ahLst/>
            <a:cxnLst/>
            <a:rect l="l" t="t" r="r" b="b"/>
            <a:pathLst>
              <a:path w="7956863" h="5487007">
                <a:moveTo>
                  <a:pt x="0" y="0"/>
                </a:moveTo>
                <a:lnTo>
                  <a:pt x="7956862" y="0"/>
                </a:lnTo>
                <a:lnTo>
                  <a:pt x="7956862" y="5487008"/>
                </a:lnTo>
                <a:lnTo>
                  <a:pt x="0" y="5487008"/>
                </a:lnTo>
                <a:lnTo>
                  <a:pt x="0" y="0"/>
                </a:lnTo>
                <a:close/>
              </a:path>
            </a:pathLst>
          </a:custGeom>
          <a:blipFill>
            <a:blip r:embed="rId2"/>
            <a:stretch>
              <a:fillRect/>
            </a:stretch>
          </a:blipFill>
        </p:spPr>
        <p:txBody>
          <a:bodyPr/>
          <a:lstStyle/>
          <a:p>
            <a:endParaRPr lang="en-BH"/>
          </a:p>
        </p:txBody>
      </p:sp>
      <p:sp>
        <p:nvSpPr>
          <p:cNvPr id="4" name="TextBox 4"/>
          <p:cNvSpPr txBox="1"/>
          <p:nvPr/>
        </p:nvSpPr>
        <p:spPr>
          <a:xfrm>
            <a:off x="0" y="507365"/>
            <a:ext cx="17551505" cy="521335"/>
          </a:xfrm>
          <a:prstGeom prst="rect">
            <a:avLst/>
          </a:prstGeom>
        </p:spPr>
        <p:txBody>
          <a:bodyPr lIns="0" tIns="0" rIns="0" bIns="0" rtlCol="0" anchor="t">
            <a:spAutoFit/>
          </a:bodyPr>
          <a:lstStyle/>
          <a:p>
            <a:pPr algn="ctr">
              <a:lnSpc>
                <a:spcPts val="3919"/>
              </a:lnSpc>
            </a:pPr>
            <a:r>
              <a:rPr lang="en-US" sz="3999" b="1" i="1" spc="-235">
                <a:solidFill>
                  <a:srgbClr val="263F6B"/>
                </a:solidFill>
                <a:latin typeface="Montserrat Ultra-Bold Italics"/>
                <a:ea typeface="Montserrat Ultra-Bold Italics"/>
                <a:cs typeface="Montserrat Ultra-Bold Italics"/>
                <a:sym typeface="Montserrat Ultra-Bold Italics"/>
              </a:rPr>
              <a:t>WHAT IS THE AVERAGE RATING ACROSS ALL COMPANIES?</a:t>
            </a:r>
          </a:p>
        </p:txBody>
      </p:sp>
      <p:sp>
        <p:nvSpPr>
          <p:cNvPr id="5" name="TextBox 5"/>
          <p:cNvSpPr txBox="1"/>
          <p:nvPr/>
        </p:nvSpPr>
        <p:spPr>
          <a:xfrm>
            <a:off x="179090" y="7369220"/>
            <a:ext cx="17193325" cy="2223770"/>
          </a:xfrm>
          <a:prstGeom prst="rect">
            <a:avLst/>
          </a:prstGeom>
        </p:spPr>
        <p:txBody>
          <a:bodyPr lIns="0" tIns="0" rIns="0" bIns="0" rtlCol="0" anchor="t">
            <a:spAutoFit/>
          </a:bodyPr>
          <a:lstStyle/>
          <a:p>
            <a:pPr algn="just">
              <a:lnSpc>
                <a:spcPts val="4480"/>
              </a:lnSpc>
              <a:spcBef>
                <a:spcPct val="0"/>
              </a:spcBef>
            </a:pPr>
            <a:r>
              <a:rPr lang="en-US" sz="3200" b="1" spc="-188">
                <a:solidFill>
                  <a:srgbClr val="263F6B"/>
                </a:solidFill>
                <a:latin typeface="Montserrat Bold"/>
                <a:ea typeface="Montserrat Bold"/>
                <a:cs typeface="Montserrat Bold"/>
                <a:sym typeface="Montserrat Bold"/>
              </a:rPr>
              <a:t>THE HISTOGRAM SHOWS THE FREQUENCY OF THE AVERAGE OF OVERALL RATINGS GIVEN TO COMPANIES AND IT REVEALS THAT THE MOST COMMON OVERALL RATING FALLS WITHIN THE 3.0 TO 4.0 RANGE. A DASHED RED LINE IS INCLUDED TO MARK THE AVERAGE RATING, WHICH IS 3.65.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BH"/>
          </a:p>
        </p:txBody>
      </p:sp>
      <p:sp>
        <p:nvSpPr>
          <p:cNvPr id="3" name="Freeform 3"/>
          <p:cNvSpPr/>
          <p:nvPr/>
        </p:nvSpPr>
        <p:spPr>
          <a:xfrm>
            <a:off x="331290" y="2889234"/>
            <a:ext cx="8391137" cy="3713078"/>
          </a:xfrm>
          <a:custGeom>
            <a:avLst/>
            <a:gdLst/>
            <a:ahLst/>
            <a:cxnLst/>
            <a:rect l="l" t="t" r="r" b="b"/>
            <a:pathLst>
              <a:path w="8391137" h="3713078">
                <a:moveTo>
                  <a:pt x="0" y="0"/>
                </a:moveTo>
                <a:lnTo>
                  <a:pt x="8391137" y="0"/>
                </a:lnTo>
                <a:lnTo>
                  <a:pt x="8391137" y="3713078"/>
                </a:lnTo>
                <a:lnTo>
                  <a:pt x="0" y="3713078"/>
                </a:lnTo>
                <a:lnTo>
                  <a:pt x="0" y="0"/>
                </a:lnTo>
                <a:close/>
              </a:path>
            </a:pathLst>
          </a:custGeom>
          <a:blipFill>
            <a:blip r:embed="rId2"/>
            <a:stretch>
              <a:fillRect/>
            </a:stretch>
          </a:blipFill>
        </p:spPr>
        <p:txBody>
          <a:bodyPr/>
          <a:lstStyle/>
          <a:p>
            <a:endParaRPr lang="en-BH"/>
          </a:p>
        </p:txBody>
      </p:sp>
      <p:sp>
        <p:nvSpPr>
          <p:cNvPr id="4" name="Freeform 4"/>
          <p:cNvSpPr/>
          <p:nvPr/>
        </p:nvSpPr>
        <p:spPr>
          <a:xfrm>
            <a:off x="9432589" y="3011977"/>
            <a:ext cx="8521508" cy="3512975"/>
          </a:xfrm>
          <a:custGeom>
            <a:avLst/>
            <a:gdLst/>
            <a:ahLst/>
            <a:cxnLst/>
            <a:rect l="l" t="t" r="r" b="b"/>
            <a:pathLst>
              <a:path w="8521508" h="3512975">
                <a:moveTo>
                  <a:pt x="0" y="0"/>
                </a:moveTo>
                <a:lnTo>
                  <a:pt x="8521508" y="0"/>
                </a:lnTo>
                <a:lnTo>
                  <a:pt x="8521508" y="3512975"/>
                </a:lnTo>
                <a:lnTo>
                  <a:pt x="0" y="3512975"/>
                </a:lnTo>
                <a:lnTo>
                  <a:pt x="0" y="0"/>
                </a:lnTo>
                <a:close/>
              </a:path>
            </a:pathLst>
          </a:custGeom>
          <a:blipFill>
            <a:blip r:embed="rId3"/>
            <a:stretch>
              <a:fillRect t="-1243" b="-1243"/>
            </a:stretch>
          </a:blipFill>
        </p:spPr>
        <p:txBody>
          <a:bodyPr/>
          <a:lstStyle/>
          <a:p>
            <a:endParaRPr lang="en-BH"/>
          </a:p>
        </p:txBody>
      </p:sp>
      <p:sp>
        <p:nvSpPr>
          <p:cNvPr id="5" name="TextBox 5"/>
          <p:cNvSpPr txBox="1"/>
          <p:nvPr/>
        </p:nvSpPr>
        <p:spPr>
          <a:xfrm>
            <a:off x="333903" y="315595"/>
            <a:ext cx="17620195" cy="1511935"/>
          </a:xfrm>
          <a:prstGeom prst="rect">
            <a:avLst/>
          </a:prstGeom>
        </p:spPr>
        <p:txBody>
          <a:bodyPr lIns="0" tIns="0" rIns="0" bIns="0" rtlCol="0" anchor="t">
            <a:spAutoFit/>
          </a:bodyPr>
          <a:lstStyle/>
          <a:p>
            <a:pPr algn="l">
              <a:lnSpc>
                <a:spcPts val="3919"/>
              </a:lnSpc>
            </a:pPr>
            <a:r>
              <a:rPr lang="en-US" sz="3999" b="1" i="1" spc="-235">
                <a:solidFill>
                  <a:srgbClr val="263F6B"/>
                </a:solidFill>
                <a:latin typeface="Montserrat Ultra-Bold Italics"/>
                <a:ea typeface="Montserrat Ultra-Bold Italics"/>
                <a:cs typeface="Montserrat Ultra-Bold Italics"/>
                <a:sym typeface="Montserrat Ultra-Bold Italics"/>
              </a:rPr>
              <a:t>WHICH COMPANIES HAVE THE HIGHEST AND LOWEST AVERAGE RATINGS?</a:t>
            </a:r>
          </a:p>
          <a:p>
            <a:pPr algn="l">
              <a:lnSpc>
                <a:spcPts val="3919"/>
              </a:lnSpc>
            </a:pPr>
            <a:endParaRPr lang="en-US" sz="3999" b="1" i="1" spc="-235">
              <a:solidFill>
                <a:srgbClr val="263F6B"/>
              </a:solidFill>
              <a:latin typeface="Montserrat Ultra-Bold Italics"/>
              <a:ea typeface="Montserrat Ultra-Bold Italics"/>
              <a:cs typeface="Montserrat Ultra-Bold Italics"/>
              <a:sym typeface="Montserrat Ultra-Bold Italics"/>
            </a:endParaRPr>
          </a:p>
        </p:txBody>
      </p:sp>
      <p:sp>
        <p:nvSpPr>
          <p:cNvPr id="6" name="TextBox 6"/>
          <p:cNvSpPr txBox="1"/>
          <p:nvPr/>
        </p:nvSpPr>
        <p:spPr>
          <a:xfrm>
            <a:off x="331290" y="7394396"/>
            <a:ext cx="17622807" cy="2083435"/>
          </a:xfrm>
          <a:prstGeom prst="rect">
            <a:avLst/>
          </a:prstGeom>
        </p:spPr>
        <p:txBody>
          <a:bodyPr lIns="0" tIns="0" rIns="0" bIns="0" rtlCol="0" anchor="t">
            <a:spAutoFit/>
          </a:bodyPr>
          <a:lstStyle/>
          <a:p>
            <a:pPr algn="just">
              <a:lnSpc>
                <a:spcPts val="4160"/>
              </a:lnSpc>
              <a:spcBef>
                <a:spcPct val="0"/>
              </a:spcBef>
            </a:pPr>
            <a:r>
              <a:rPr lang="en-US" sz="3200" b="1" spc="64">
                <a:solidFill>
                  <a:srgbClr val="263F6B"/>
                </a:solidFill>
                <a:latin typeface="Montserrat Bold"/>
                <a:ea typeface="Montserrat Bold"/>
                <a:cs typeface="Montserrat Bold"/>
                <a:sym typeface="Montserrat Bold"/>
              </a:rPr>
              <a:t>The first bar chart illustrates the top 10 companies that have received the highest overall rating that is greater than 4.5, and the second bar chart presents the bottom 10 companies that have received the lowest overall rating, that is less than 2.5.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BH"/>
          </a:p>
        </p:txBody>
      </p:sp>
      <p:sp>
        <p:nvSpPr>
          <p:cNvPr id="3" name="Freeform 3"/>
          <p:cNvSpPr/>
          <p:nvPr/>
        </p:nvSpPr>
        <p:spPr>
          <a:xfrm>
            <a:off x="4079399" y="1283193"/>
            <a:ext cx="8197942" cy="5706527"/>
          </a:xfrm>
          <a:custGeom>
            <a:avLst/>
            <a:gdLst/>
            <a:ahLst/>
            <a:cxnLst/>
            <a:rect l="l" t="t" r="r" b="b"/>
            <a:pathLst>
              <a:path w="8197942" h="5706527">
                <a:moveTo>
                  <a:pt x="0" y="0"/>
                </a:moveTo>
                <a:lnTo>
                  <a:pt x="8197941" y="0"/>
                </a:lnTo>
                <a:lnTo>
                  <a:pt x="8197941" y="5706527"/>
                </a:lnTo>
                <a:lnTo>
                  <a:pt x="0" y="5706527"/>
                </a:lnTo>
                <a:lnTo>
                  <a:pt x="0" y="0"/>
                </a:lnTo>
                <a:close/>
              </a:path>
            </a:pathLst>
          </a:custGeom>
          <a:blipFill>
            <a:blip r:embed="rId2"/>
            <a:stretch>
              <a:fillRect/>
            </a:stretch>
          </a:blipFill>
        </p:spPr>
        <p:txBody>
          <a:bodyPr/>
          <a:lstStyle/>
          <a:p>
            <a:endParaRPr lang="en-BH"/>
          </a:p>
        </p:txBody>
      </p:sp>
      <p:sp>
        <p:nvSpPr>
          <p:cNvPr id="4" name="TextBox 4"/>
          <p:cNvSpPr txBox="1"/>
          <p:nvPr/>
        </p:nvSpPr>
        <p:spPr>
          <a:xfrm>
            <a:off x="0" y="59676"/>
            <a:ext cx="17304584" cy="669925"/>
          </a:xfrm>
          <a:prstGeom prst="rect">
            <a:avLst/>
          </a:prstGeom>
        </p:spPr>
        <p:txBody>
          <a:bodyPr lIns="0" tIns="0" rIns="0" bIns="0" rtlCol="0" anchor="t">
            <a:spAutoFit/>
          </a:bodyPr>
          <a:lstStyle/>
          <a:p>
            <a:pPr algn="l">
              <a:lnSpc>
                <a:spcPts val="5599"/>
              </a:lnSpc>
              <a:spcBef>
                <a:spcPct val="0"/>
              </a:spcBef>
            </a:pPr>
            <a:r>
              <a:rPr lang="en-US" sz="3999" b="1" i="1" spc="-235">
                <a:solidFill>
                  <a:srgbClr val="263F6B"/>
                </a:solidFill>
                <a:latin typeface="Montserrat Ultra-Bold Italics"/>
                <a:ea typeface="Montserrat Ultra-Bold Italics"/>
                <a:cs typeface="Montserrat Ultra-Bold Italics"/>
                <a:sym typeface="Montserrat Ultra-Bold Italics"/>
              </a:rPr>
              <a:t> WHAT ARE THE AVERAGE SCORES FOR EACH SUB-RATING?</a:t>
            </a:r>
          </a:p>
        </p:txBody>
      </p:sp>
      <p:sp>
        <p:nvSpPr>
          <p:cNvPr id="5" name="TextBox 5"/>
          <p:cNvSpPr txBox="1"/>
          <p:nvPr/>
        </p:nvSpPr>
        <p:spPr>
          <a:xfrm>
            <a:off x="952122" y="7514737"/>
            <a:ext cx="16383757" cy="2083435"/>
          </a:xfrm>
          <a:prstGeom prst="rect">
            <a:avLst/>
          </a:prstGeom>
        </p:spPr>
        <p:txBody>
          <a:bodyPr lIns="0" tIns="0" rIns="0" bIns="0" rtlCol="0" anchor="t">
            <a:spAutoFit/>
          </a:bodyPr>
          <a:lstStyle/>
          <a:p>
            <a:pPr algn="just">
              <a:lnSpc>
                <a:spcPts val="4160"/>
              </a:lnSpc>
              <a:spcBef>
                <a:spcPct val="0"/>
              </a:spcBef>
            </a:pPr>
            <a:r>
              <a:rPr lang="en-US" sz="3200" b="1" spc="64">
                <a:solidFill>
                  <a:srgbClr val="263F6B"/>
                </a:solidFill>
                <a:latin typeface="Montserrat Bold"/>
                <a:ea typeface="Montserrat Bold"/>
                <a:cs typeface="Montserrat Bold"/>
                <a:sym typeface="Montserrat Bold"/>
              </a:rPr>
              <a:t>The bar chart illustrates the average values of each sub-rating category. Culture and values rating has the highest average score, at approximately 3.6. Senior management rating has the lowest average score, at approximately 3.2.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BH"/>
          </a:p>
        </p:txBody>
      </p:sp>
      <p:sp>
        <p:nvSpPr>
          <p:cNvPr id="3" name="Freeform 3"/>
          <p:cNvSpPr/>
          <p:nvPr/>
        </p:nvSpPr>
        <p:spPr>
          <a:xfrm>
            <a:off x="1028700" y="1301082"/>
            <a:ext cx="6018566" cy="6160597"/>
          </a:xfrm>
          <a:custGeom>
            <a:avLst/>
            <a:gdLst/>
            <a:ahLst/>
            <a:cxnLst/>
            <a:rect l="l" t="t" r="r" b="b"/>
            <a:pathLst>
              <a:path w="6018566" h="6160597">
                <a:moveTo>
                  <a:pt x="0" y="0"/>
                </a:moveTo>
                <a:lnTo>
                  <a:pt x="6018566" y="0"/>
                </a:lnTo>
                <a:lnTo>
                  <a:pt x="6018566" y="6160597"/>
                </a:lnTo>
                <a:lnTo>
                  <a:pt x="0" y="6160597"/>
                </a:lnTo>
                <a:lnTo>
                  <a:pt x="0" y="0"/>
                </a:lnTo>
                <a:close/>
              </a:path>
            </a:pathLst>
          </a:custGeom>
          <a:blipFill>
            <a:blip r:embed="rId2"/>
            <a:stretch>
              <a:fillRect/>
            </a:stretch>
          </a:blipFill>
        </p:spPr>
        <p:txBody>
          <a:bodyPr/>
          <a:lstStyle/>
          <a:p>
            <a:endParaRPr lang="en-BH"/>
          </a:p>
        </p:txBody>
      </p:sp>
      <p:sp>
        <p:nvSpPr>
          <p:cNvPr id="4" name="Freeform 4"/>
          <p:cNvSpPr/>
          <p:nvPr/>
        </p:nvSpPr>
        <p:spPr>
          <a:xfrm>
            <a:off x="10416055" y="1147615"/>
            <a:ext cx="5622447" cy="6314065"/>
          </a:xfrm>
          <a:custGeom>
            <a:avLst/>
            <a:gdLst/>
            <a:ahLst/>
            <a:cxnLst/>
            <a:rect l="l" t="t" r="r" b="b"/>
            <a:pathLst>
              <a:path w="5622447" h="6314065">
                <a:moveTo>
                  <a:pt x="0" y="0"/>
                </a:moveTo>
                <a:lnTo>
                  <a:pt x="5622446" y="0"/>
                </a:lnTo>
                <a:lnTo>
                  <a:pt x="5622446" y="6314064"/>
                </a:lnTo>
                <a:lnTo>
                  <a:pt x="0" y="6314064"/>
                </a:lnTo>
                <a:lnTo>
                  <a:pt x="0" y="0"/>
                </a:lnTo>
                <a:close/>
              </a:path>
            </a:pathLst>
          </a:custGeom>
          <a:blipFill>
            <a:blip r:embed="rId3"/>
            <a:stretch>
              <a:fillRect/>
            </a:stretch>
          </a:blipFill>
        </p:spPr>
        <p:txBody>
          <a:bodyPr/>
          <a:lstStyle/>
          <a:p>
            <a:endParaRPr lang="en-BH"/>
          </a:p>
        </p:txBody>
      </p:sp>
      <p:sp>
        <p:nvSpPr>
          <p:cNvPr id="5" name="TextBox 5"/>
          <p:cNvSpPr txBox="1"/>
          <p:nvPr/>
        </p:nvSpPr>
        <p:spPr>
          <a:xfrm>
            <a:off x="-217789" y="578440"/>
            <a:ext cx="18505789" cy="1369085"/>
          </a:xfrm>
          <a:prstGeom prst="rect">
            <a:avLst/>
          </a:prstGeom>
        </p:spPr>
        <p:txBody>
          <a:bodyPr lIns="0" tIns="0" rIns="0" bIns="0" rtlCol="0" anchor="t">
            <a:spAutoFit/>
          </a:bodyPr>
          <a:lstStyle/>
          <a:p>
            <a:pPr algn="ctr">
              <a:lnSpc>
                <a:spcPts val="5534"/>
              </a:lnSpc>
              <a:spcBef>
                <a:spcPct val="0"/>
              </a:spcBef>
            </a:pPr>
            <a:r>
              <a:rPr lang="en-US" sz="3953" b="1" i="1" spc="-233">
                <a:solidFill>
                  <a:srgbClr val="263F6B"/>
                </a:solidFill>
                <a:latin typeface="Montserrat Ultra-Bold Italics"/>
                <a:ea typeface="Montserrat Ultra-Bold Italics"/>
                <a:cs typeface="Montserrat Ultra-Bold Italics"/>
                <a:sym typeface="Montserrat Ultra-Bold Italics"/>
              </a:rPr>
              <a:t>WHICH JOB TITLES HAVE THE HIGHEST AND LOWEST AVERAGE RATINGS?</a:t>
            </a:r>
          </a:p>
          <a:p>
            <a:pPr algn="ctr">
              <a:lnSpc>
                <a:spcPts val="5534"/>
              </a:lnSpc>
              <a:spcBef>
                <a:spcPct val="0"/>
              </a:spcBef>
            </a:pPr>
            <a:endParaRPr lang="en-US" sz="3953" b="1" i="1" spc="-233">
              <a:solidFill>
                <a:srgbClr val="263F6B"/>
              </a:solidFill>
              <a:latin typeface="Montserrat Ultra-Bold Italics"/>
              <a:ea typeface="Montserrat Ultra-Bold Italics"/>
              <a:cs typeface="Montserrat Ultra-Bold Italics"/>
              <a:sym typeface="Montserrat Ultra-Bold Italics"/>
            </a:endParaRPr>
          </a:p>
        </p:txBody>
      </p:sp>
      <p:sp>
        <p:nvSpPr>
          <p:cNvPr id="6" name="TextBox 6"/>
          <p:cNvSpPr txBox="1"/>
          <p:nvPr/>
        </p:nvSpPr>
        <p:spPr>
          <a:xfrm>
            <a:off x="1028700" y="7404529"/>
            <a:ext cx="16548920" cy="2223770"/>
          </a:xfrm>
          <a:prstGeom prst="rect">
            <a:avLst/>
          </a:prstGeom>
        </p:spPr>
        <p:txBody>
          <a:bodyPr lIns="0" tIns="0" rIns="0" bIns="0" rtlCol="0" anchor="t">
            <a:spAutoFit/>
          </a:bodyPr>
          <a:lstStyle/>
          <a:p>
            <a:pPr algn="just">
              <a:lnSpc>
                <a:spcPts val="4480"/>
              </a:lnSpc>
              <a:spcBef>
                <a:spcPct val="0"/>
              </a:spcBef>
            </a:pPr>
            <a:r>
              <a:rPr lang="en-US" sz="3200" b="1" spc="-188">
                <a:solidFill>
                  <a:srgbClr val="263F6B"/>
                </a:solidFill>
                <a:latin typeface="Montserrat Bold"/>
                <a:ea typeface="Montserrat Bold"/>
                <a:cs typeface="Montserrat Bold"/>
                <a:sym typeface="Montserrat Bold"/>
              </a:rPr>
              <a:t>THE FIRST BAR CHART ILLUSTRATES THE TOP 10 JOBS, ALONG WITH THEIR CORRESPONDING COMPANY NAMES, THAT HAVE RECEIVED A PERFECT RATING OF 5, AND THE SECOND BAR CHART PRESENTS THE BOTTOM 10 JOBS THAT HAVE RECEIVED A RATING OF 1, DENOTING THE LOWEST LEVEL.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582843" y="4465219"/>
            <a:ext cx="25783492" cy="9586163"/>
          </a:xfrm>
          <a:prstGeom prst="rect">
            <a:avLst/>
          </a:prstGeom>
          <a:solidFill>
            <a:srgbClr val="545454">
              <a:alpha val="4706"/>
            </a:srgbClr>
          </a:solidFill>
        </p:spPr>
        <p:txBody>
          <a:bodyPr/>
          <a:lstStyle/>
          <a:p>
            <a:endParaRPr lang="en-BH"/>
          </a:p>
        </p:txBody>
      </p:sp>
      <p:sp>
        <p:nvSpPr>
          <p:cNvPr id="3" name="Freeform 3"/>
          <p:cNvSpPr/>
          <p:nvPr/>
        </p:nvSpPr>
        <p:spPr>
          <a:xfrm>
            <a:off x="4210277" y="1275701"/>
            <a:ext cx="9506976" cy="5704186"/>
          </a:xfrm>
          <a:custGeom>
            <a:avLst/>
            <a:gdLst/>
            <a:ahLst/>
            <a:cxnLst/>
            <a:rect l="l" t="t" r="r" b="b"/>
            <a:pathLst>
              <a:path w="9506976" h="5704186">
                <a:moveTo>
                  <a:pt x="0" y="0"/>
                </a:moveTo>
                <a:lnTo>
                  <a:pt x="9506976" y="0"/>
                </a:lnTo>
                <a:lnTo>
                  <a:pt x="9506976" y="5704186"/>
                </a:lnTo>
                <a:lnTo>
                  <a:pt x="0" y="5704186"/>
                </a:lnTo>
                <a:lnTo>
                  <a:pt x="0" y="0"/>
                </a:lnTo>
                <a:close/>
              </a:path>
            </a:pathLst>
          </a:custGeom>
          <a:blipFill>
            <a:blip r:embed="rId2"/>
            <a:stretch>
              <a:fillRect/>
            </a:stretch>
          </a:blipFill>
        </p:spPr>
        <p:txBody>
          <a:bodyPr/>
          <a:lstStyle/>
          <a:p>
            <a:endParaRPr lang="en-BH"/>
          </a:p>
        </p:txBody>
      </p:sp>
      <p:sp>
        <p:nvSpPr>
          <p:cNvPr id="4" name="TextBox 4"/>
          <p:cNvSpPr txBox="1"/>
          <p:nvPr/>
        </p:nvSpPr>
        <p:spPr>
          <a:xfrm>
            <a:off x="212955" y="202551"/>
            <a:ext cx="17967330" cy="2079625"/>
          </a:xfrm>
          <a:prstGeom prst="rect">
            <a:avLst/>
          </a:prstGeom>
        </p:spPr>
        <p:txBody>
          <a:bodyPr lIns="0" tIns="0" rIns="0" bIns="0" rtlCol="0" anchor="t">
            <a:spAutoFit/>
          </a:bodyPr>
          <a:lstStyle/>
          <a:p>
            <a:pPr algn="l">
              <a:lnSpc>
                <a:spcPts val="5599"/>
              </a:lnSpc>
              <a:spcBef>
                <a:spcPct val="0"/>
              </a:spcBef>
            </a:pPr>
            <a:r>
              <a:rPr lang="en-US" sz="3999" b="1" i="1" spc="-235">
                <a:solidFill>
                  <a:srgbClr val="263F6B"/>
                </a:solidFill>
                <a:latin typeface="Montserrat Ultra-Bold Italics"/>
                <a:ea typeface="Montserrat Ultra-Bold Italics"/>
                <a:cs typeface="Montserrat Ultra-Bold Italics"/>
                <a:sym typeface="Montserrat Ultra-Bold Italics"/>
              </a:rPr>
              <a:t>HOW DO THE TOP 5 MOST-REVIEWED COMPANIES COMPARE IN EACH OF THE SUB-RATINGS?</a:t>
            </a:r>
          </a:p>
          <a:p>
            <a:pPr algn="l">
              <a:lnSpc>
                <a:spcPts val="5599"/>
              </a:lnSpc>
              <a:spcBef>
                <a:spcPct val="0"/>
              </a:spcBef>
            </a:pPr>
            <a:endParaRPr lang="en-US" sz="3999" b="1" i="1" spc="-235">
              <a:solidFill>
                <a:srgbClr val="263F6B"/>
              </a:solidFill>
              <a:latin typeface="Montserrat Ultra-Bold Italics"/>
              <a:ea typeface="Montserrat Ultra-Bold Italics"/>
              <a:cs typeface="Montserrat Ultra-Bold Italics"/>
              <a:sym typeface="Montserrat Ultra-Bold Italics"/>
            </a:endParaRPr>
          </a:p>
        </p:txBody>
      </p:sp>
      <p:sp>
        <p:nvSpPr>
          <p:cNvPr id="5" name="TextBox 5"/>
          <p:cNvSpPr txBox="1"/>
          <p:nvPr/>
        </p:nvSpPr>
        <p:spPr>
          <a:xfrm>
            <a:off x="492261" y="6922737"/>
            <a:ext cx="16943009" cy="2785745"/>
          </a:xfrm>
          <a:prstGeom prst="rect">
            <a:avLst/>
          </a:prstGeom>
        </p:spPr>
        <p:txBody>
          <a:bodyPr lIns="0" tIns="0" rIns="0" bIns="0" rtlCol="0" anchor="t">
            <a:spAutoFit/>
          </a:bodyPr>
          <a:lstStyle/>
          <a:p>
            <a:pPr algn="just">
              <a:lnSpc>
                <a:spcPts val="4480"/>
              </a:lnSpc>
              <a:spcBef>
                <a:spcPct val="0"/>
              </a:spcBef>
            </a:pPr>
            <a:r>
              <a:rPr lang="en-US" sz="3200" b="1" spc="-188">
                <a:solidFill>
                  <a:srgbClr val="263F6B"/>
                </a:solidFill>
                <a:latin typeface="Montserrat Bold"/>
                <a:ea typeface="Montserrat Bold"/>
                <a:cs typeface="Montserrat Bold"/>
                <a:sym typeface="Montserrat Bold"/>
              </a:rPr>
              <a:t>THE HEATMAP REPRESENTS THE SUB-RATINGS FOR THE TOP 10 COMPANIES. OVERALL, THE HEATMAP REVEALS A STRONG PERFORMANCE IN CULTURE AND VALUES AND CAREER OPPORTUNITIES ACROSS MOST COMPANIES. WORK-LIFE BALANCE AND SENIOR MANAGEMENT SHOW MORE VARIABILITY AND LOWER SCORES FOR SOME COMPANIES.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txBody>
          <a:bodyPr/>
          <a:lstStyle/>
          <a:p>
            <a:endParaRPr lang="en-BH"/>
          </a:p>
        </p:txBody>
      </p:sp>
      <p:sp>
        <p:nvSpPr>
          <p:cNvPr id="3" name="Freeform 3"/>
          <p:cNvSpPr/>
          <p:nvPr/>
        </p:nvSpPr>
        <p:spPr>
          <a:xfrm>
            <a:off x="838592" y="2442169"/>
            <a:ext cx="8830620" cy="6876774"/>
          </a:xfrm>
          <a:custGeom>
            <a:avLst/>
            <a:gdLst/>
            <a:ahLst/>
            <a:cxnLst/>
            <a:rect l="l" t="t" r="r" b="b"/>
            <a:pathLst>
              <a:path w="8830620" h="6876774">
                <a:moveTo>
                  <a:pt x="0" y="0"/>
                </a:moveTo>
                <a:lnTo>
                  <a:pt x="8830621" y="0"/>
                </a:lnTo>
                <a:lnTo>
                  <a:pt x="8830621" y="6876774"/>
                </a:lnTo>
                <a:lnTo>
                  <a:pt x="0" y="6876774"/>
                </a:lnTo>
                <a:lnTo>
                  <a:pt x="0" y="0"/>
                </a:lnTo>
                <a:close/>
              </a:path>
            </a:pathLst>
          </a:custGeom>
          <a:blipFill>
            <a:blip r:embed="rId2">
              <a:extLst>
                <a:ext uri="{28A0092B-C50C-407E-A947-70E740481C1C}">
                  <a14:useLocalDpi xmlns:a14="http://schemas.microsoft.com/office/drawing/2010/main" val="0"/>
                </a:ext>
              </a:extLst>
            </a:blip>
            <a:stretch>
              <a:fillRect/>
            </a:stretch>
          </a:blipFill>
        </p:spPr>
        <p:txBody>
          <a:bodyPr/>
          <a:lstStyle/>
          <a:p>
            <a:endParaRPr lang="en-BH"/>
          </a:p>
        </p:txBody>
      </p:sp>
      <p:sp>
        <p:nvSpPr>
          <p:cNvPr id="4" name="TextBox 4"/>
          <p:cNvSpPr txBox="1"/>
          <p:nvPr/>
        </p:nvSpPr>
        <p:spPr>
          <a:xfrm>
            <a:off x="160335" y="370149"/>
            <a:ext cx="17967330" cy="2079625"/>
          </a:xfrm>
          <a:prstGeom prst="rect">
            <a:avLst/>
          </a:prstGeom>
        </p:spPr>
        <p:txBody>
          <a:bodyPr lIns="0" tIns="0" rIns="0" bIns="0" rtlCol="0" anchor="t">
            <a:spAutoFit/>
          </a:bodyPr>
          <a:lstStyle/>
          <a:p>
            <a:pPr algn="l">
              <a:lnSpc>
                <a:spcPts val="5599"/>
              </a:lnSpc>
              <a:spcBef>
                <a:spcPct val="0"/>
              </a:spcBef>
            </a:pPr>
            <a:r>
              <a:rPr lang="en-US" sz="3999" b="1" i="1" spc="-235">
                <a:solidFill>
                  <a:srgbClr val="263F6B"/>
                </a:solidFill>
                <a:latin typeface="Montserrat Ultra-Bold Italics"/>
                <a:ea typeface="Montserrat Ultra-Bold Italics"/>
                <a:cs typeface="Montserrat Ultra-Bold Italics"/>
                <a:sym typeface="Montserrat Ultra-Bold Italics"/>
              </a:rPr>
              <a:t>WHICH COMPANY HAS THE HIGHEST POSITIVE RECOMMENDATION PERCENTAGE?</a:t>
            </a:r>
          </a:p>
          <a:p>
            <a:pPr algn="l">
              <a:lnSpc>
                <a:spcPts val="5599"/>
              </a:lnSpc>
              <a:spcBef>
                <a:spcPct val="0"/>
              </a:spcBef>
            </a:pPr>
            <a:endParaRPr lang="en-US" sz="3999" b="1" i="1" spc="-235">
              <a:solidFill>
                <a:srgbClr val="263F6B"/>
              </a:solidFill>
              <a:latin typeface="Montserrat Ultra-Bold Italics"/>
              <a:ea typeface="Montserrat Ultra-Bold Italics"/>
              <a:cs typeface="Montserrat Ultra-Bold Italics"/>
              <a:sym typeface="Montserrat Ultra-Bold Italics"/>
            </a:endParaRPr>
          </a:p>
        </p:txBody>
      </p:sp>
      <p:sp>
        <p:nvSpPr>
          <p:cNvPr id="5" name="TextBox 5"/>
          <p:cNvSpPr txBox="1"/>
          <p:nvPr/>
        </p:nvSpPr>
        <p:spPr>
          <a:xfrm>
            <a:off x="10873341" y="3054171"/>
            <a:ext cx="6739761" cy="4471670"/>
          </a:xfrm>
          <a:prstGeom prst="rect">
            <a:avLst/>
          </a:prstGeom>
        </p:spPr>
        <p:txBody>
          <a:bodyPr lIns="0" tIns="0" rIns="0" bIns="0" rtlCol="0" anchor="t">
            <a:spAutoFit/>
          </a:bodyPr>
          <a:lstStyle/>
          <a:p>
            <a:pPr algn="just">
              <a:lnSpc>
                <a:spcPts val="4480"/>
              </a:lnSpc>
              <a:spcBef>
                <a:spcPct val="0"/>
              </a:spcBef>
            </a:pPr>
            <a:r>
              <a:rPr lang="en-US" sz="3200" b="1" spc="-188">
                <a:solidFill>
                  <a:srgbClr val="263F6B"/>
                </a:solidFill>
                <a:latin typeface="Montserrat Bold"/>
                <a:ea typeface="Montserrat Bold"/>
                <a:cs typeface="Montserrat Bold"/>
                <a:sym typeface="Montserrat Bold"/>
              </a:rPr>
              <a:t>THE BAR CHART SHOWS THE TOP 10 COMPANIES WITH THE HIGHEST POSITIVE RECOMMENDATION PERCENTAGES. NPSA, THE-SURVEY-ASSOCIATION, UHMBT, AND I-NET-SOLUTION HAD A 100% POSITIVE RECOMMENDATION PERCENTAGE.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582</Words>
  <Application>Microsoft Macintosh PowerPoint</Application>
  <PresentationFormat>Custom</PresentationFormat>
  <Paragraphs>32</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Aileron Bold</vt:lpstr>
      <vt:lpstr>Arial</vt:lpstr>
      <vt:lpstr>Akzidenz-Grotesk Heavy</vt:lpstr>
      <vt:lpstr>Montserrat Ultra-Bold</vt:lpstr>
      <vt:lpstr>Montserrat</vt:lpstr>
      <vt:lpstr>Aileron Heavy</vt:lpstr>
      <vt:lpstr>Montserrat Bold</vt:lpstr>
      <vt:lpstr>Montserrat Ultra-Bold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Profile</dc:title>
  <cp:lastModifiedBy>Russel Ali</cp:lastModifiedBy>
  <cp:revision>4</cp:revision>
  <dcterms:created xsi:type="dcterms:W3CDTF">2006-08-16T00:00:00Z</dcterms:created>
  <dcterms:modified xsi:type="dcterms:W3CDTF">2025-08-13T16:35:39Z</dcterms:modified>
  <dc:identifier>DAGvr52mb7o</dc:identifier>
</cp:coreProperties>
</file>